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56" r:id="rId3"/>
    <p:sldId id="384" r:id="rId4"/>
    <p:sldId id="385" r:id="rId5"/>
    <p:sldId id="386" r:id="rId6"/>
    <p:sldId id="408" r:id="rId7"/>
    <p:sldId id="410" r:id="rId8"/>
    <p:sldId id="289" r:id="rId9"/>
    <p:sldId id="265" r:id="rId10"/>
    <p:sldId id="365" r:id="rId11"/>
    <p:sldId id="331" r:id="rId12"/>
    <p:sldId id="332" r:id="rId13"/>
    <p:sldId id="367" r:id="rId14"/>
    <p:sldId id="366" r:id="rId15"/>
    <p:sldId id="368" r:id="rId16"/>
    <p:sldId id="290" r:id="rId17"/>
    <p:sldId id="307" r:id="rId18"/>
    <p:sldId id="369" r:id="rId19"/>
    <p:sldId id="355" r:id="rId20"/>
    <p:sldId id="358" r:id="rId21"/>
    <p:sldId id="370" r:id="rId22"/>
    <p:sldId id="311" r:id="rId23"/>
    <p:sldId id="348" r:id="rId24"/>
    <p:sldId id="314" r:id="rId25"/>
    <p:sldId id="356" r:id="rId26"/>
    <p:sldId id="371" r:id="rId27"/>
    <p:sldId id="359" r:id="rId28"/>
    <p:sldId id="29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76">
          <p15:clr>
            <a:srgbClr val="A4A3A4"/>
          </p15:clr>
        </p15:guide>
        <p15:guide id="2" pos="1655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ED3"/>
    <a:srgbClr val="EEE5E6"/>
    <a:srgbClr val="FDEAE3"/>
    <a:srgbClr val="414B73"/>
    <a:srgbClr val="C4AFAB"/>
    <a:srgbClr val="1A2038"/>
    <a:srgbClr val="23283E"/>
    <a:srgbClr val="2C3046"/>
    <a:srgbClr val="09385B"/>
    <a:srgbClr val="0B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4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912" y="176"/>
      </p:cViewPr>
      <p:guideLst>
        <p:guide orient="horz" pos="2676"/>
        <p:guide pos="16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7"/>
    </p:cViewPr>
  </p:sorterViewPr>
  <p:notesViewPr>
    <p:cSldViewPr snapToGrid="0">
      <p:cViewPr varScale="1">
        <p:scale>
          <a:sx n="60" d="100"/>
          <a:sy n="60" d="100"/>
        </p:scale>
        <p:origin x="243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02216-1DD8-4AB3-8BF0-CFB6DFF12492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9EFE-5A9A-4272-A138-4483215D92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t="7099" r="20228" b="1108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20151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563057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805963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048870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class_diagram.pdf" TargetMode="Externa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Traceability%20link%20matrix%20(1).xlsx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package" Target="NUL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9070" y="2367915"/>
            <a:ext cx="648017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3200" b="1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 </a:t>
            </a: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-Party A</a:t>
            </a: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Members(A-Z):</a:t>
            </a:r>
          </a:p>
          <a:p>
            <a:pPr lvl="0" algn="l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Emmett BeAney, Jacinda Li, Nana Yin</a:t>
            </a: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77190" y="1045845"/>
            <a:ext cx="707898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P3-Hnefatafl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•As a user, I want to invite another user who is online to start a game. </a:t>
            </a:r>
            <a:r>
              <a:rPr lang="zh-CN" altLang="en-US" sz="2800" b="1">
                <a:solidFill>
                  <a:schemeClr val="accent6"/>
                </a:solidFill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</a:rPr>
              <a:t>）</a:t>
            </a:r>
            <a:endParaRPr lang="en-US" altLang="zh-CN" sz="2800" b="1">
              <a:solidFill>
                <a:srgbClr val="FBDED3"/>
              </a:solidFill>
            </a:endParaRPr>
          </a:p>
          <a:p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search players in the front end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2.Write code to implement find users in the back end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3.Write code to implement the invitation sending screen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4.Write code to implement the function of add invitation in the back end 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39370" y="587375"/>
            <a:ext cx="91916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• As a user, I want the user who is invited to a game to be able to either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accept or ignore. </a:t>
            </a:r>
            <a:r>
              <a:rPr lang="zh-CN" altLang="en-US" sz="24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4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400" b="1">
                <a:solidFill>
                  <a:schemeClr val="accent6"/>
                </a:solidFill>
                <a:sym typeface="+mn-ea"/>
              </a:rPr>
              <a:t>）</a:t>
            </a:r>
            <a:endParaRPr lang="en-US" altLang="zh-CN" sz="2400" b="1">
              <a:solidFill>
                <a:srgbClr val="FBDED3"/>
              </a:solidFill>
              <a:sym typeface="+mn-ea"/>
            </a:endParaRPr>
          </a:p>
          <a:p>
            <a:endParaRPr lang="en-US" altLang="zh-CN" sz="2400" b="1">
              <a:solidFill>
                <a:srgbClr val="FBDED3"/>
              </a:solidFill>
              <a:sym typeface="+mn-ea"/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Task: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1.Write code to implement invited prompt screen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2.Write code to search the invitation from database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3.Write code to send the information about inviter and invitee to the game board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4.Write code to implement when player accept an invitation, jump to the game board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5.Write code to remove the invitation information after rejecting the invitation in the back end </a:t>
            </a:r>
          </a:p>
          <a:p>
            <a:endParaRPr lang="en-US" altLang="zh-CN" sz="24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3680" y="1056640"/>
            <a:ext cx="88106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 As a user, I want to have rules and tutorials before I start playing the game for the first time. 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）</a:t>
            </a:r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implement tutorial screen 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 As a user, I want to be able to quit from any game of Hnefatafl at any time.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）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quit prompt screen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2.Write code to implement the quit button and the return button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3.Write code to jump back to the login screen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rgbClr val="FBDED3"/>
                </a:solidFill>
              </a:rPr>
              <a:t>• As a user, I want to be able to view the history of previous games including the result of the game and the opponent. </a:t>
            </a:r>
          </a:p>
          <a:p>
            <a:r>
              <a:rPr lang="en-US" sz="2800" b="1">
                <a:solidFill>
                  <a:schemeClr val="accent6"/>
                </a:solidFill>
              </a:rPr>
              <a:t>(finished)</a:t>
            </a:r>
          </a:p>
          <a:p>
            <a:endParaRPr sz="2800" b="1">
              <a:solidFill>
                <a:schemeClr val="accent6"/>
              </a:solidFill>
            </a:endParaRPr>
          </a:p>
          <a:p>
            <a:r>
              <a:rPr sz="2800" b="1">
                <a:solidFill>
                  <a:srgbClr val="FBDED3"/>
                </a:solidFill>
              </a:rPr>
              <a:t>Task:</a:t>
            </a:r>
          </a:p>
          <a:p>
            <a:r>
              <a:rPr sz="2800" b="1">
                <a:solidFill>
                  <a:srgbClr val="FBDED3"/>
                </a:solidFill>
              </a:rPr>
              <a:t>1.Write code to save the result into database.</a:t>
            </a:r>
          </a:p>
          <a:p>
            <a:r>
              <a:rPr sz="2800" b="1">
                <a:solidFill>
                  <a:srgbClr val="FBDED3"/>
                </a:solidFill>
              </a:rPr>
              <a:t>2.Write code to implement show the result to the front end.</a:t>
            </a:r>
          </a:p>
          <a:p>
            <a:r>
              <a:rPr sz="2800" b="1">
                <a:solidFill>
                  <a:srgbClr val="FBDED3"/>
                </a:solidFill>
              </a:rPr>
              <a:t>3.Write code to implement search the result from the database.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6400" y="1602442"/>
            <a:ext cx="56368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CRC Cards &amp;</a:t>
            </a:r>
          </a:p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Class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552507" y="93516"/>
            <a:ext cx="225996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333234" y="67702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738505"/>
            <a:ext cx="3467100" cy="1666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2405380"/>
            <a:ext cx="3467100" cy="1269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95" y="676910"/>
            <a:ext cx="3104515" cy="16668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3695065"/>
            <a:ext cx="3467100" cy="13442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795" y="2319020"/>
            <a:ext cx="3114675" cy="14420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795" y="3688715"/>
            <a:ext cx="3104515" cy="141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" y="221615"/>
            <a:ext cx="3662680" cy="1640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1932940"/>
            <a:ext cx="2587625" cy="1640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35" y="3689985"/>
            <a:ext cx="2587625" cy="1247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3717925"/>
            <a:ext cx="2587625" cy="1191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870" y="221615"/>
            <a:ext cx="2589530" cy="1186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870" y="1334770"/>
            <a:ext cx="2603500" cy="1194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870" y="2433955"/>
            <a:ext cx="2616200" cy="1283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7475" y="3717925"/>
            <a:ext cx="2588895" cy="1360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275" y="221615"/>
            <a:ext cx="2510155" cy="328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966470"/>
            <a:ext cx="406844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172720"/>
            <a:ext cx="4337685" cy="222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5" y="2540000"/>
            <a:ext cx="4050665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354069" y="40811"/>
            <a:ext cx="28473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  <a:hlinkClick r:id="rId3" action="ppaction://hlinkfile"/>
              </a:rPr>
              <a:t>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62431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20" y="167640"/>
          <a:ext cx="1755140" cy="120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showAsIcon="1" r:id="rId4" imgW="971550" imgH="666750" progId="Package">
                  <p:embed/>
                </p:oleObj>
              </mc:Choice>
              <mc:Fallback>
                <p:oleObj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820" y="167640"/>
                        <a:ext cx="1755140" cy="1204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" y="1372235"/>
            <a:ext cx="4838700" cy="3444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385" y="1809750"/>
            <a:ext cx="4486275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45180" y="319107"/>
            <a:ext cx="225742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ParyA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035" y="1478915"/>
            <a:ext cx="95154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Members(A-Z):</a:t>
            </a:r>
            <a:r>
              <a:rPr lang="en-US" altLang="zh-CN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Emmett BeAney, Jacinda Li, Nana Yin</a:t>
            </a:r>
          </a:p>
          <a:p>
            <a:pPr algn="l">
              <a:buClrTx/>
              <a:buSzTx/>
              <a:buFontTx/>
            </a:pPr>
            <a:endParaRPr lang="en-US" altLang="zh-CN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sym typeface="+mn-ea"/>
            </a:endParaRP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X game: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Hnefatafl Chess Game</a:t>
            </a: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Language: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Java, JavaScript, CSS</a:t>
            </a:r>
          </a:p>
          <a:p>
            <a:pPr algn="l">
              <a:buClrTx/>
              <a:buSzTx/>
              <a:buFontTx/>
            </a:pPr>
            <a:endParaRPr lang="en-US" altLang="zh-CN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" y="140970"/>
            <a:ext cx="4427220" cy="198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1987550"/>
            <a:ext cx="5505450" cy="309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82531" y="165271"/>
            <a:ext cx="418020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  <a:hlinkClick r:id="rId3" action="ppaction://hlinkfile"/>
              </a:rPr>
              <a:t>Ttaceability link martix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" y="983615"/>
            <a:ext cx="7080250" cy="372999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95870" y="1944370"/>
          <a:ext cx="1502410" cy="103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showAsIcon="1" r:id="rId5" imgW="971550" imgH="666750" progId="Package">
                  <p:embed/>
                </p:oleObj>
              </mc:Choice>
              <mc:Fallback>
                <p:oleObj showAsIcon="1" r:id="rId5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5870" y="1944370"/>
                        <a:ext cx="1502410" cy="103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985576" y="241471"/>
            <a:ext cx="158432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Kanban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2145" y="930910"/>
            <a:ext cx="7839075" cy="413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6322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and Retrospective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25755" y="596265"/>
          <a:ext cx="8420100" cy="4559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715"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P3 (Only three people work)</a:t>
                      </a:r>
                      <a:endParaRPr lang="en-US" altLang="en-US" sz="28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9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11/13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went to the professor to discuss the group member problem of P2 and discussed the new task of P3.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11/14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analyze small unfinished problems on the project, simplify them and assign them to members.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11/27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adjusted the code and the project to complete the connection on the code.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93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update the progress of the project and make a plan. Emmett and Nana work together to complete functions such as chess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(Jacinda, Nana, Emmett)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72110" y="219075"/>
          <a:ext cx="8527415" cy="4700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6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12/3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 Jacinda worked with Emmett to complete the invitation function.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(Jacinda, Emmett)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4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12/4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went to the professor's office to show the demo of P3 and explained the problem that there were only three people in the team.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integrate the project, adjust the normal operation of the project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2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P3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Review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the whole process of 3, the group of five became a group of three, and we gradually finished the rest of the task. At the end, I showed the demo of the game to the professor and used the last time to perfect the game.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46430" y="596265"/>
            <a:ext cx="75952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000" b="1" u="sng" dirty="0">
              <a:solidFill>
                <a:srgbClr val="EEE5E6"/>
              </a:solidFill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000" b="1" u="sng" dirty="0">
                <a:solidFill>
                  <a:srgbClr val="EEE5E6"/>
                </a:solidFill>
                <a:sym typeface="+mn-ea"/>
              </a:rPr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More efficient communication;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More meetings with 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Implemented the UI;</a:t>
            </a: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000" b="1" dirty="0">
              <a:solidFill>
                <a:srgbClr val="EEE5E6"/>
              </a:solidFill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000" b="1" u="sng" dirty="0">
                <a:solidFill>
                  <a:srgbClr val="EEE5E6"/>
                </a:solidFill>
                <a:sym typeface="+mn-ea"/>
              </a:rPr>
              <a:t>What could improve: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Choose better</a:t>
            </a:r>
            <a:r>
              <a:rPr lang="zh-CN" altLang="en-US" sz="2000" b="1" dirty="0">
                <a:solidFill>
                  <a:srgbClr val="EEE5E6"/>
                </a:solidFill>
                <a:sym typeface="+mn-ea"/>
              </a:rPr>
              <a:t> </a:t>
            </a: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implemented method(web socket)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Prepare other artifacts early and timely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Solve our internal team</a:t>
            </a:r>
            <a:r>
              <a:rPr lang="zh-CN" altLang="en-US" sz="2000" b="1" dirty="0">
                <a:solidFill>
                  <a:srgbClr val="EEE5E6"/>
                </a:solidFill>
                <a:sym typeface="+mn-ea"/>
              </a:rPr>
              <a:t> </a:t>
            </a: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issues early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91705" y="2279516"/>
            <a:ext cx="57969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45180" y="319107"/>
            <a:ext cx="3231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Hnefatafl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5755" y="1238885"/>
            <a:ext cx="389572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A checkered gameboard with two armies of uneven numbers.</a:t>
            </a:r>
          </a:p>
          <a:p>
            <a:endParaRPr lang="en-US" altLang="zh-CN">
              <a:solidFill>
                <a:srgbClr val="FBDED3"/>
              </a:solidFill>
            </a:endParaRPr>
          </a:p>
          <a:p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1.Protect the king </a:t>
            </a:r>
          </a:p>
          <a:p>
            <a:pPr algn="l"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12 pawns and a king</a:t>
            </a:r>
          </a:p>
          <a:p>
            <a:endParaRPr lang="en-US" altLang="zh-CN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2.Catch the king</a:t>
            </a:r>
          </a:p>
          <a:p>
            <a:pPr algn="l"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24 pawns </a:t>
            </a:r>
          </a:p>
          <a:p>
            <a:pPr algn="l">
              <a:buClrTx/>
              <a:buSzTx/>
              <a:buFontTx/>
            </a:pPr>
            <a:endParaRPr lang="en-US" altLang="zh-CN">
              <a:solidFill>
                <a:srgbClr val="FBDED3"/>
              </a:solidFill>
              <a:latin typeface="Arial" panose="020B0604020202020204"/>
              <a:sym typeface="+mn-lt"/>
            </a:endParaRPr>
          </a:p>
          <a:p>
            <a:r>
              <a:rPr lang="en-US" altLang="zh-CN" sz="3200" u="sng">
                <a:solidFill>
                  <a:srgbClr val="FBDED3"/>
                </a:solidFill>
                <a:latin typeface="Arial" panose="020B0604020202020204"/>
              </a:rPr>
              <a:t>Guidebook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  <a:p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pic>
        <p:nvPicPr>
          <p:cNvPr id="3" name="图片 2" descr="368281063751808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95" y="534670"/>
            <a:ext cx="4122420" cy="407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5335" y="1607"/>
            <a:ext cx="563054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Process &amp; Tools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6550" y="867410"/>
            <a:ext cx="8062595" cy="3692525"/>
            <a:chOff x="495" y="1418"/>
            <a:chExt cx="12697" cy="5815"/>
          </a:xfrm>
        </p:grpSpPr>
        <p:sp>
          <p:nvSpPr>
            <p:cNvPr id="2" name="文本框 1"/>
            <p:cNvSpPr txBox="1"/>
            <p:nvPr/>
          </p:nvSpPr>
          <p:spPr>
            <a:xfrm>
              <a:off x="495" y="1418"/>
              <a:ext cx="12697" cy="5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Process:</a:t>
              </a:r>
            </a:p>
            <a:p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 User Stories       prioritized       wrote and assigned tasks </a:t>
              </a:r>
            </a:p>
            <a:p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          consolidated the code once a week, </a:t>
              </a:r>
            </a:p>
            <a:p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          updated the code        assigned new tasks.</a:t>
              </a:r>
            </a:p>
            <a:p>
              <a:endParaRPr lang="en-US" altLang="zh-CN">
                <a:solidFill>
                  <a:srgbClr val="FBDED3"/>
                </a:solidFill>
                <a:latin typeface="Arial" panose="020B0604020202020204"/>
              </a:endParaRPr>
            </a:p>
            <a:p>
              <a:endParaRPr lang="en-US" altLang="zh-CN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Operation System: Windows</a:t>
              </a:r>
            </a:p>
            <a:p>
              <a:pPr algn="l">
                <a:buClrTx/>
                <a:buSzTx/>
                <a:buFontTx/>
              </a:pPr>
              <a:endParaRPr lang="en-US" altLang="zh-CN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Test: JUnit 5</a:t>
              </a:r>
            </a:p>
            <a:p>
              <a:pPr algn="l">
                <a:buClrTx/>
                <a:buSzTx/>
                <a:buFontTx/>
              </a:pPr>
              <a:endParaRPr lang="en-US" altLang="zh-CN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Development Tools: IntelliJ IDEA, Navicat of MySQL </a:t>
              </a:r>
            </a:p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Language of front end:  JavaScript, CSS, EasyUI</a:t>
              </a:r>
            </a:p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Language of back end:  Java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03" y="2117"/>
              <a:ext cx="4800" cy="991"/>
              <a:chOff x="903" y="2117"/>
              <a:chExt cx="4800" cy="991"/>
            </a:xfrm>
          </p:grpSpPr>
          <p:sp>
            <p:nvSpPr>
              <p:cNvPr id="3" name="右箭头 2"/>
              <p:cNvSpPr/>
              <p:nvPr/>
            </p:nvSpPr>
            <p:spPr>
              <a:xfrm>
                <a:off x="2758" y="21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右箭头 3"/>
              <p:cNvSpPr/>
              <p:nvPr/>
            </p:nvSpPr>
            <p:spPr>
              <a:xfrm>
                <a:off x="5019" y="21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右箭头 4"/>
              <p:cNvSpPr/>
              <p:nvPr/>
            </p:nvSpPr>
            <p:spPr>
              <a:xfrm>
                <a:off x="903" y="25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右箭头 5"/>
              <p:cNvSpPr/>
              <p:nvPr/>
            </p:nvSpPr>
            <p:spPr>
              <a:xfrm>
                <a:off x="903" y="2990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右箭头 6"/>
              <p:cNvSpPr/>
              <p:nvPr/>
            </p:nvSpPr>
            <p:spPr>
              <a:xfrm>
                <a:off x="4448" y="2990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5335" y="1607"/>
            <a:ext cx="563054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Process &amp; Tools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818515"/>
            <a:ext cx="8151495" cy="422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27255" y="-60609"/>
            <a:ext cx="308927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Process &amp; Tools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lvl="0" algn="l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0975" y="619760"/>
            <a:ext cx="680085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BDED3"/>
                </a:solidFill>
                <a:sym typeface="+mn-ea"/>
              </a:rPr>
              <a:t>I. Configure Development Environment</a:t>
            </a:r>
            <a:endParaRPr lang="zh-CN" altLang="en-US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a. Download and install the JDK1.8.0_221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b.Download and install the database MySQL 8.0.18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c.Download and install the Navicat premium 12.1.27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d.Download and install the IntelliJ IDEA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e.Download and install the apache-tomcat-9.0.24 package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2. Clone our project from Github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r>
              <a:rPr lang="en-US" altLang="zh-CN" sz="2000">
                <a:solidFill>
                  <a:srgbClr val="FBDED3"/>
                </a:solidFill>
              </a:rPr>
              <a:t>More details: development_manual.pdf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61950" y="391160"/>
            <a:ext cx="8324850" cy="4026535"/>
            <a:chOff x="600" y="976"/>
            <a:chExt cx="13110" cy="63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" y="6139"/>
              <a:ext cx="9840" cy="11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0" y="976"/>
              <a:ext cx="2910" cy="27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5" y="4819"/>
              <a:ext cx="4995" cy="12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1495" y="2064087"/>
            <a:ext cx="4374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User Stories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9040" y="749300"/>
            <a:ext cx="6678295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800" b="1">
              <a:solidFill>
                <a:schemeClr val="tx1"/>
              </a:solidFill>
            </a:endParaRP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invite another user who is online to start a game.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Priority:6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the user who is invited to a game to be able to either accept or ignore.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Priority:7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have rules and tutorials before I start playing the game for the first time.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Priority:8</a:t>
            </a: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14101" r="28645" b="15835"/>
          <a:stretch>
            <a:fillRect/>
          </a:stretch>
        </p:blipFill>
        <p:spPr>
          <a:xfrm>
            <a:off x="-19685" y="748030"/>
            <a:ext cx="253365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9040" y="749300"/>
            <a:ext cx="6678295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be able to quit from any game of Hnefatafl at any time.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Priority:9 </a:t>
            </a:r>
          </a:p>
          <a:p>
            <a:pPr algn="l"/>
            <a:endParaRPr lang="zh-CN" altLang="en-US" sz="2800" b="1">
              <a:solidFill>
                <a:schemeClr val="tx1"/>
              </a:solidFill>
            </a:endParaRP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be able to view the history of previous games including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the result of the game and the opponent.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Priority:10</a:t>
            </a: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14101" r="28645" b="15835"/>
          <a:stretch>
            <a:fillRect/>
          </a:stretch>
        </p:blipFill>
        <p:spPr>
          <a:xfrm>
            <a:off x="-19685" y="748030"/>
            <a:ext cx="253365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44325060"/>
  <p:tag name="KSO_WM_UNIT_PLACING_PICTURE_USER_VIEWPORT" val="{&quot;height&quot;:5955,&quot;width&quot;:1128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9b0554-a524-44ed-a49d-dd62387b705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41a3b48-5ee1-45c6-a68f-b2cea43d9dff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1039</Words>
  <Application>Microsoft Macintosh PowerPoint</Application>
  <PresentationFormat>On-screen Show (16:9)</PresentationFormat>
  <Paragraphs>153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Wingdings</vt:lpstr>
      <vt:lpstr>Office 主题​​</vt:lpstr>
      <vt:lpstr>1_Office 主题​​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Yin,Nana</cp:lastModifiedBy>
  <cp:revision>170</cp:revision>
  <dcterms:created xsi:type="dcterms:W3CDTF">2018-08-31T07:35:00Z</dcterms:created>
  <dcterms:modified xsi:type="dcterms:W3CDTF">2019-12-09T16:31:59Z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